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71" r:id="rId2"/>
    <p:sldId id="273" r:id="rId3"/>
    <p:sldId id="292" r:id="rId4"/>
    <p:sldId id="280" r:id="rId5"/>
    <p:sldId id="289" r:id="rId6"/>
    <p:sldId id="288" r:id="rId7"/>
    <p:sldId id="287" r:id="rId8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9BC"/>
    <a:srgbClr val="9393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49" d="100"/>
          <a:sy n="149" d="100"/>
        </p:scale>
        <p:origin x="54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450D8D-B150-4F98-ADD4-6AC59D6C5CE2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071F6155-D4A7-4BD1-BFFB-BD520BB9B71D}">
      <dgm:prSet phldrT="[Text]"/>
      <dgm:spPr/>
      <dgm:t>
        <a:bodyPr/>
        <a:lstStyle/>
        <a:p>
          <a:r>
            <a:rPr lang="sv-SE" dirty="0" smtClean="0"/>
            <a:t>Preoperativt</a:t>
          </a:r>
          <a:endParaRPr lang="sv-SE" dirty="0"/>
        </a:p>
      </dgm:t>
    </dgm:pt>
    <dgm:pt modelId="{D03604CD-14AF-4D69-BF92-7F3BF1424B6C}" type="parTrans" cxnId="{72FC56C3-32B1-4484-A4B6-7580550ED552}">
      <dgm:prSet/>
      <dgm:spPr/>
      <dgm:t>
        <a:bodyPr/>
        <a:lstStyle/>
        <a:p>
          <a:endParaRPr lang="sv-SE"/>
        </a:p>
      </dgm:t>
    </dgm:pt>
    <dgm:pt modelId="{44CD2397-51A5-4BA1-9B80-938E8E687714}" type="sibTrans" cxnId="{72FC56C3-32B1-4484-A4B6-7580550ED552}">
      <dgm:prSet/>
      <dgm:spPr/>
      <dgm:t>
        <a:bodyPr/>
        <a:lstStyle/>
        <a:p>
          <a:endParaRPr lang="sv-SE"/>
        </a:p>
      </dgm:t>
    </dgm:pt>
    <dgm:pt modelId="{078A896C-80D4-49B5-836E-B571B5C6EEB6}">
      <dgm:prSet phldrT="[Text]"/>
      <dgm:spPr/>
      <dgm:t>
        <a:bodyPr/>
        <a:lstStyle/>
        <a:p>
          <a:r>
            <a:rPr lang="sv-SE" dirty="0" smtClean="0"/>
            <a:t>Undervisning av patient och närstående</a:t>
          </a:r>
          <a:endParaRPr lang="sv-SE" dirty="0"/>
        </a:p>
      </dgm:t>
    </dgm:pt>
    <dgm:pt modelId="{FBB402FB-37FE-4E7D-A8D5-99CBB2EA1A4A}" type="parTrans" cxnId="{F6C7E63C-AABF-493B-99B6-B957538F9447}">
      <dgm:prSet/>
      <dgm:spPr/>
      <dgm:t>
        <a:bodyPr/>
        <a:lstStyle/>
        <a:p>
          <a:endParaRPr lang="sv-SE"/>
        </a:p>
      </dgm:t>
    </dgm:pt>
    <dgm:pt modelId="{9CE4A846-B8AF-46F8-95C3-02E0A6E72554}" type="sibTrans" cxnId="{F6C7E63C-AABF-493B-99B6-B957538F9447}">
      <dgm:prSet/>
      <dgm:spPr/>
      <dgm:t>
        <a:bodyPr/>
        <a:lstStyle/>
        <a:p>
          <a:endParaRPr lang="sv-SE"/>
        </a:p>
      </dgm:t>
    </dgm:pt>
    <dgm:pt modelId="{DDEC85DF-B38D-4457-9634-1F0F2AA4C803}">
      <dgm:prSet phldrT="[Text]"/>
      <dgm:spPr/>
      <dgm:t>
        <a:bodyPr/>
        <a:lstStyle/>
        <a:p>
          <a:r>
            <a:rPr lang="sv-SE" dirty="0" smtClean="0"/>
            <a:t>Peroperativt</a:t>
          </a:r>
          <a:endParaRPr lang="sv-SE" dirty="0"/>
        </a:p>
      </dgm:t>
    </dgm:pt>
    <dgm:pt modelId="{A4020EF3-65B9-41EC-8041-20012A584A6F}" type="parTrans" cxnId="{1C4EA02B-9229-4A21-A373-1263461B2BAF}">
      <dgm:prSet/>
      <dgm:spPr/>
      <dgm:t>
        <a:bodyPr/>
        <a:lstStyle/>
        <a:p>
          <a:endParaRPr lang="sv-SE"/>
        </a:p>
      </dgm:t>
    </dgm:pt>
    <dgm:pt modelId="{96914357-2746-4C77-9D1E-146FB7C8ACD5}" type="sibTrans" cxnId="{1C4EA02B-9229-4A21-A373-1263461B2BAF}">
      <dgm:prSet/>
      <dgm:spPr/>
      <dgm:t>
        <a:bodyPr/>
        <a:lstStyle/>
        <a:p>
          <a:endParaRPr lang="sv-SE"/>
        </a:p>
      </dgm:t>
    </dgm:pt>
    <dgm:pt modelId="{6B072189-6658-4EDB-9FDA-7F56F95981EC}">
      <dgm:prSet phldrT="[Text]"/>
      <dgm:spPr/>
      <dgm:t>
        <a:bodyPr/>
        <a:lstStyle/>
        <a:p>
          <a:r>
            <a:rPr lang="sv-SE" dirty="0" smtClean="0"/>
            <a:t>Opioidsparande analgetika regim</a:t>
          </a:r>
          <a:endParaRPr lang="sv-SE" dirty="0"/>
        </a:p>
      </dgm:t>
    </dgm:pt>
    <dgm:pt modelId="{D0A9118D-28FB-4BA7-B8EF-65E54F0957B5}" type="parTrans" cxnId="{A1A0B7FF-59E3-4510-BBF7-508B13DA4E0B}">
      <dgm:prSet/>
      <dgm:spPr/>
      <dgm:t>
        <a:bodyPr/>
        <a:lstStyle/>
        <a:p>
          <a:endParaRPr lang="sv-SE"/>
        </a:p>
      </dgm:t>
    </dgm:pt>
    <dgm:pt modelId="{394A8FD7-0C9A-480E-9E58-B1B5A61AAA27}" type="sibTrans" cxnId="{A1A0B7FF-59E3-4510-BBF7-508B13DA4E0B}">
      <dgm:prSet/>
      <dgm:spPr/>
      <dgm:t>
        <a:bodyPr/>
        <a:lstStyle/>
        <a:p>
          <a:endParaRPr lang="sv-SE"/>
        </a:p>
      </dgm:t>
    </dgm:pt>
    <dgm:pt modelId="{4F0C87D1-87B5-45C4-B4D6-281EF6D131C4}">
      <dgm:prSet phldrT="[Text]"/>
      <dgm:spPr/>
      <dgm:t>
        <a:bodyPr/>
        <a:lstStyle/>
        <a:p>
          <a:r>
            <a:rPr lang="sv-SE" dirty="0" smtClean="0"/>
            <a:t>Tidig mobilisering och upptrappning av kost</a:t>
          </a:r>
          <a:endParaRPr lang="sv-SE" dirty="0"/>
        </a:p>
      </dgm:t>
    </dgm:pt>
    <dgm:pt modelId="{6F85BA4B-32E4-408C-AEB1-449CE6B9D158}" type="parTrans" cxnId="{86A70005-0AC1-46EC-BF75-E13ECC3D759B}">
      <dgm:prSet/>
      <dgm:spPr/>
      <dgm:t>
        <a:bodyPr/>
        <a:lstStyle/>
        <a:p>
          <a:endParaRPr lang="sv-SE"/>
        </a:p>
      </dgm:t>
    </dgm:pt>
    <dgm:pt modelId="{140AD7DB-D25F-4B31-B3D7-12DB64D5DB33}" type="sibTrans" cxnId="{86A70005-0AC1-46EC-BF75-E13ECC3D759B}">
      <dgm:prSet/>
      <dgm:spPr/>
      <dgm:t>
        <a:bodyPr/>
        <a:lstStyle/>
        <a:p>
          <a:endParaRPr lang="sv-SE"/>
        </a:p>
      </dgm:t>
    </dgm:pt>
    <dgm:pt modelId="{F0DF75EC-E3A3-4C54-A216-515159728713}">
      <dgm:prSet phldrT="[Text]"/>
      <dgm:spPr/>
      <dgm:t>
        <a:bodyPr/>
        <a:lstStyle/>
        <a:p>
          <a:r>
            <a:rPr lang="sv-SE" dirty="0" smtClean="0"/>
            <a:t>Postoperativt</a:t>
          </a:r>
          <a:endParaRPr lang="sv-SE" dirty="0"/>
        </a:p>
      </dgm:t>
    </dgm:pt>
    <dgm:pt modelId="{B4B007CC-76F3-4907-9719-C579B7364082}" type="parTrans" cxnId="{D3E525F5-5447-4F0A-B5BC-E03EFEBFA548}">
      <dgm:prSet/>
      <dgm:spPr/>
      <dgm:t>
        <a:bodyPr/>
        <a:lstStyle/>
        <a:p>
          <a:endParaRPr lang="sv-SE"/>
        </a:p>
      </dgm:t>
    </dgm:pt>
    <dgm:pt modelId="{88DAF226-B758-4E71-8772-814525D0A67A}" type="sibTrans" cxnId="{D3E525F5-5447-4F0A-B5BC-E03EFEBFA548}">
      <dgm:prSet/>
      <dgm:spPr/>
      <dgm:t>
        <a:bodyPr/>
        <a:lstStyle/>
        <a:p>
          <a:endParaRPr lang="sv-SE"/>
        </a:p>
      </dgm:t>
    </dgm:pt>
    <dgm:pt modelId="{DBB56809-AEED-4B92-A032-CEA9F1489AEF}">
      <dgm:prSet phldrT="[Text]"/>
      <dgm:spPr/>
      <dgm:t>
        <a:bodyPr/>
        <a:lstStyle/>
        <a:p>
          <a:r>
            <a:rPr lang="sv-SE" dirty="0" smtClean="0"/>
            <a:t>Multimodal smärtlindring</a:t>
          </a:r>
          <a:endParaRPr lang="sv-SE" dirty="0"/>
        </a:p>
      </dgm:t>
    </dgm:pt>
    <dgm:pt modelId="{45390DE7-88B0-40D4-BF0E-D27E2786C83D}" type="parTrans" cxnId="{CF84BA28-E977-4BF3-BA1D-F5C895190240}">
      <dgm:prSet/>
      <dgm:spPr/>
      <dgm:t>
        <a:bodyPr/>
        <a:lstStyle/>
        <a:p>
          <a:endParaRPr lang="sv-SE"/>
        </a:p>
      </dgm:t>
    </dgm:pt>
    <dgm:pt modelId="{EB27044E-7B7D-45B2-95AF-552FEA029805}" type="sibTrans" cxnId="{CF84BA28-E977-4BF3-BA1D-F5C895190240}">
      <dgm:prSet/>
      <dgm:spPr/>
      <dgm:t>
        <a:bodyPr/>
        <a:lstStyle/>
        <a:p>
          <a:endParaRPr lang="sv-SE"/>
        </a:p>
      </dgm:t>
    </dgm:pt>
    <dgm:pt modelId="{6966DDA0-9711-4695-BF98-FC1C45ACBBC3}">
      <dgm:prSet/>
      <dgm:spPr/>
      <dgm:t>
        <a:bodyPr/>
        <a:lstStyle/>
        <a:p>
          <a:r>
            <a:rPr lang="sv-SE" smtClean="0"/>
            <a:t>Screening och optimering</a:t>
          </a:r>
          <a:endParaRPr lang="sv-SE" dirty="0"/>
        </a:p>
      </dgm:t>
    </dgm:pt>
    <dgm:pt modelId="{224B09F7-2935-4496-9F1A-73D1BCD0EA22}" type="parTrans" cxnId="{AB076E91-4AED-4C36-9033-A47A2A8D9E6D}">
      <dgm:prSet/>
      <dgm:spPr/>
      <dgm:t>
        <a:bodyPr/>
        <a:lstStyle/>
        <a:p>
          <a:endParaRPr lang="sv-SE"/>
        </a:p>
      </dgm:t>
    </dgm:pt>
    <dgm:pt modelId="{BC8B318B-B424-4C7A-AA27-CCC1ED5DF382}" type="sibTrans" cxnId="{AB076E91-4AED-4C36-9033-A47A2A8D9E6D}">
      <dgm:prSet/>
      <dgm:spPr/>
      <dgm:t>
        <a:bodyPr/>
        <a:lstStyle/>
        <a:p>
          <a:endParaRPr lang="sv-SE"/>
        </a:p>
      </dgm:t>
    </dgm:pt>
    <dgm:pt modelId="{B80BC359-521B-437E-906B-6D5AB6066D7B}">
      <dgm:prSet/>
      <dgm:spPr/>
      <dgm:t>
        <a:bodyPr/>
        <a:lstStyle/>
        <a:p>
          <a:r>
            <a:rPr lang="sv-SE" smtClean="0"/>
            <a:t>Eventuell prehabilitering</a:t>
          </a:r>
          <a:endParaRPr lang="sv-SE" dirty="0"/>
        </a:p>
      </dgm:t>
    </dgm:pt>
    <dgm:pt modelId="{50D81E37-1627-4995-B093-C52D566E11B9}" type="parTrans" cxnId="{7269E878-2647-4BCE-B2E3-BF9B72091E62}">
      <dgm:prSet/>
      <dgm:spPr/>
      <dgm:t>
        <a:bodyPr/>
        <a:lstStyle/>
        <a:p>
          <a:endParaRPr lang="sv-SE"/>
        </a:p>
      </dgm:t>
    </dgm:pt>
    <dgm:pt modelId="{E3534883-53FB-49C9-AED3-B4DCF814D74C}" type="sibTrans" cxnId="{7269E878-2647-4BCE-B2E3-BF9B72091E62}">
      <dgm:prSet/>
      <dgm:spPr/>
      <dgm:t>
        <a:bodyPr/>
        <a:lstStyle/>
        <a:p>
          <a:endParaRPr lang="sv-SE"/>
        </a:p>
      </dgm:t>
    </dgm:pt>
    <dgm:pt modelId="{1040D977-9BE8-4D18-A6E0-F7C3BCBC5902}">
      <dgm:prSet/>
      <dgm:spPr/>
      <dgm:t>
        <a:bodyPr/>
        <a:lstStyle/>
        <a:p>
          <a:r>
            <a:rPr lang="sv-SE" dirty="0" smtClean="0"/>
            <a:t>Kolhydratladdning</a:t>
          </a:r>
          <a:endParaRPr lang="sv-SE" dirty="0"/>
        </a:p>
      </dgm:t>
    </dgm:pt>
    <dgm:pt modelId="{32AE48FE-00AF-481A-84C2-07985BE5EA31}" type="parTrans" cxnId="{256728FA-291C-425B-AC6D-DCF01462EBED}">
      <dgm:prSet/>
      <dgm:spPr/>
      <dgm:t>
        <a:bodyPr/>
        <a:lstStyle/>
        <a:p>
          <a:endParaRPr lang="sv-SE"/>
        </a:p>
      </dgm:t>
    </dgm:pt>
    <dgm:pt modelId="{682621BF-288F-47D1-BCD8-CFDA66F24CE1}" type="sibTrans" cxnId="{256728FA-291C-425B-AC6D-DCF01462EBED}">
      <dgm:prSet/>
      <dgm:spPr/>
      <dgm:t>
        <a:bodyPr/>
        <a:lstStyle/>
        <a:p>
          <a:endParaRPr lang="sv-SE"/>
        </a:p>
      </dgm:t>
    </dgm:pt>
    <dgm:pt modelId="{93C6CDFB-C0A1-4E09-8D78-E8BE4868F251}">
      <dgm:prSet/>
      <dgm:spPr/>
      <dgm:t>
        <a:bodyPr/>
        <a:lstStyle/>
        <a:p>
          <a:r>
            <a:rPr lang="sv-SE" smtClean="0"/>
            <a:t>Målinriktad vätsketerapi</a:t>
          </a:r>
          <a:endParaRPr lang="sv-SE" dirty="0"/>
        </a:p>
      </dgm:t>
    </dgm:pt>
    <dgm:pt modelId="{F3B47DBC-0F29-4240-899B-75A131094440}" type="parTrans" cxnId="{94BE4FC5-3B4F-45B5-9CEF-E94C85BB24BA}">
      <dgm:prSet/>
      <dgm:spPr/>
      <dgm:t>
        <a:bodyPr/>
        <a:lstStyle/>
        <a:p>
          <a:endParaRPr lang="sv-SE"/>
        </a:p>
      </dgm:t>
    </dgm:pt>
    <dgm:pt modelId="{2335C9FB-CCD9-470A-AC2A-127A68C792E7}" type="sibTrans" cxnId="{94BE4FC5-3B4F-45B5-9CEF-E94C85BB24BA}">
      <dgm:prSet/>
      <dgm:spPr/>
      <dgm:t>
        <a:bodyPr/>
        <a:lstStyle/>
        <a:p>
          <a:endParaRPr lang="sv-SE"/>
        </a:p>
      </dgm:t>
    </dgm:pt>
    <dgm:pt modelId="{DA151ED9-A29A-4F64-B4ED-FA133A4A2E0C}">
      <dgm:prSet/>
      <dgm:spPr/>
      <dgm:t>
        <a:bodyPr/>
        <a:lstStyle/>
        <a:p>
          <a:r>
            <a:rPr lang="sv-SE" smtClean="0"/>
            <a:t>Illamåendeprofylax</a:t>
          </a:r>
          <a:endParaRPr lang="sv-SE" dirty="0"/>
        </a:p>
      </dgm:t>
    </dgm:pt>
    <dgm:pt modelId="{A63E1BB2-D293-4EF8-A21E-062139C775AD}" type="parTrans" cxnId="{72F5953F-1086-4A05-9500-89BA485EA67C}">
      <dgm:prSet/>
      <dgm:spPr/>
      <dgm:t>
        <a:bodyPr/>
        <a:lstStyle/>
        <a:p>
          <a:endParaRPr lang="sv-SE"/>
        </a:p>
      </dgm:t>
    </dgm:pt>
    <dgm:pt modelId="{4730EABA-9572-4012-80F3-3FBE65A5FE8B}" type="sibTrans" cxnId="{72F5953F-1086-4A05-9500-89BA485EA67C}">
      <dgm:prSet/>
      <dgm:spPr/>
      <dgm:t>
        <a:bodyPr/>
        <a:lstStyle/>
        <a:p>
          <a:endParaRPr lang="sv-SE"/>
        </a:p>
      </dgm:t>
    </dgm:pt>
    <dgm:pt modelId="{E535E08D-23C6-4258-A89E-A4425F03D87C}">
      <dgm:prSet/>
      <dgm:spPr/>
      <dgm:t>
        <a:bodyPr/>
        <a:lstStyle/>
        <a:p>
          <a:r>
            <a:rPr lang="sv-SE" smtClean="0"/>
            <a:t>Normal kroppstemperatur</a:t>
          </a:r>
          <a:endParaRPr lang="sv-SE" dirty="0"/>
        </a:p>
      </dgm:t>
    </dgm:pt>
    <dgm:pt modelId="{A0C6AF89-CA14-4804-B6A1-6E55244A7C6C}" type="parTrans" cxnId="{49A03C02-0D76-417C-A1BE-E660BEEC1145}">
      <dgm:prSet/>
      <dgm:spPr/>
      <dgm:t>
        <a:bodyPr/>
        <a:lstStyle/>
        <a:p>
          <a:endParaRPr lang="sv-SE"/>
        </a:p>
      </dgm:t>
    </dgm:pt>
    <dgm:pt modelId="{3A385962-3568-4130-A4FE-2EE9CD9492A7}" type="sibTrans" cxnId="{49A03C02-0D76-417C-A1BE-E660BEEC1145}">
      <dgm:prSet/>
      <dgm:spPr/>
      <dgm:t>
        <a:bodyPr/>
        <a:lstStyle/>
        <a:p>
          <a:endParaRPr lang="sv-SE"/>
        </a:p>
      </dgm:t>
    </dgm:pt>
    <dgm:pt modelId="{72BC6A3E-2E69-44C5-A8D9-3A32000CA6DB}">
      <dgm:prSet/>
      <dgm:spPr/>
      <dgm:t>
        <a:bodyPr/>
        <a:lstStyle/>
        <a:p>
          <a:r>
            <a:rPr lang="sv-SE" dirty="0" smtClean="0"/>
            <a:t>Normalt blodsocker</a:t>
          </a:r>
          <a:endParaRPr lang="sv-SE" dirty="0"/>
        </a:p>
      </dgm:t>
    </dgm:pt>
    <dgm:pt modelId="{42CE45AD-E829-4A8C-BD18-30539DA4E2DB}" type="parTrans" cxnId="{F74797A6-5E97-4036-9F76-47D66F46805C}">
      <dgm:prSet/>
      <dgm:spPr/>
      <dgm:t>
        <a:bodyPr/>
        <a:lstStyle/>
        <a:p>
          <a:endParaRPr lang="sv-SE"/>
        </a:p>
      </dgm:t>
    </dgm:pt>
    <dgm:pt modelId="{DF944B3A-96D1-43BC-9190-191023A553AD}" type="sibTrans" cxnId="{F74797A6-5E97-4036-9F76-47D66F46805C}">
      <dgm:prSet/>
      <dgm:spPr/>
      <dgm:t>
        <a:bodyPr/>
        <a:lstStyle/>
        <a:p>
          <a:endParaRPr lang="sv-SE"/>
        </a:p>
      </dgm:t>
    </dgm:pt>
    <dgm:pt modelId="{5920AFF5-CA8F-47AC-9D26-D78A251E5CB0}">
      <dgm:prSet/>
      <dgm:spPr/>
      <dgm:t>
        <a:bodyPr/>
        <a:lstStyle/>
        <a:p>
          <a:r>
            <a:rPr lang="sv-SE" smtClean="0"/>
            <a:t>Undvika dränage </a:t>
          </a:r>
          <a:endParaRPr lang="sv-SE" dirty="0"/>
        </a:p>
      </dgm:t>
    </dgm:pt>
    <dgm:pt modelId="{ED043F28-4C3B-428F-941E-DA99D873E5CE}" type="parTrans" cxnId="{22EB5B88-5818-4D58-A5A5-F8F33DBD7913}">
      <dgm:prSet/>
      <dgm:spPr/>
      <dgm:t>
        <a:bodyPr/>
        <a:lstStyle/>
        <a:p>
          <a:endParaRPr lang="sv-SE"/>
        </a:p>
      </dgm:t>
    </dgm:pt>
    <dgm:pt modelId="{69B1223A-0323-4D0F-BE4B-979F454586DB}" type="sibTrans" cxnId="{22EB5B88-5818-4D58-A5A5-F8F33DBD7913}">
      <dgm:prSet/>
      <dgm:spPr/>
      <dgm:t>
        <a:bodyPr/>
        <a:lstStyle/>
        <a:p>
          <a:endParaRPr lang="sv-SE"/>
        </a:p>
      </dgm:t>
    </dgm:pt>
    <dgm:pt modelId="{2F1426A5-25D5-4CE2-B0AA-FE2BD94A10C3}">
      <dgm:prSet/>
      <dgm:spPr/>
      <dgm:t>
        <a:bodyPr/>
        <a:lstStyle/>
        <a:p>
          <a:r>
            <a:rPr lang="sv-SE" smtClean="0"/>
            <a:t>Restriktivitet med intravenösa vätskor</a:t>
          </a:r>
          <a:endParaRPr lang="sv-SE" dirty="0"/>
        </a:p>
      </dgm:t>
    </dgm:pt>
    <dgm:pt modelId="{7CB98695-6BB2-4C0C-8444-CB3E4BACDA0F}" type="parTrans" cxnId="{BA0B5D15-9396-42DA-9003-40B1EA9C1603}">
      <dgm:prSet/>
      <dgm:spPr/>
      <dgm:t>
        <a:bodyPr/>
        <a:lstStyle/>
        <a:p>
          <a:endParaRPr lang="sv-SE"/>
        </a:p>
      </dgm:t>
    </dgm:pt>
    <dgm:pt modelId="{DDFC2C17-D3C2-4393-BBBE-17E6E0A656A6}" type="sibTrans" cxnId="{BA0B5D15-9396-42DA-9003-40B1EA9C1603}">
      <dgm:prSet/>
      <dgm:spPr/>
      <dgm:t>
        <a:bodyPr/>
        <a:lstStyle/>
        <a:p>
          <a:endParaRPr lang="sv-SE"/>
        </a:p>
      </dgm:t>
    </dgm:pt>
    <dgm:pt modelId="{FFFE38F0-FA39-4AD1-84C1-55A0FB21A558}">
      <dgm:prSet/>
      <dgm:spPr/>
      <dgm:t>
        <a:bodyPr/>
        <a:lstStyle/>
        <a:p>
          <a:r>
            <a:rPr lang="sv-SE" smtClean="0"/>
            <a:t>Behandling av illamående och smärta</a:t>
          </a:r>
          <a:endParaRPr lang="sv-SE" dirty="0"/>
        </a:p>
      </dgm:t>
    </dgm:pt>
    <dgm:pt modelId="{729D594F-13AE-4099-87A0-DB195E4AC733}" type="parTrans" cxnId="{2C1541FA-F920-44A6-B8FF-21F88C8D7B29}">
      <dgm:prSet/>
      <dgm:spPr/>
      <dgm:t>
        <a:bodyPr/>
        <a:lstStyle/>
        <a:p>
          <a:endParaRPr lang="sv-SE"/>
        </a:p>
      </dgm:t>
    </dgm:pt>
    <dgm:pt modelId="{15CC24D7-7660-4495-A411-2601E974A62D}" type="sibTrans" cxnId="{2C1541FA-F920-44A6-B8FF-21F88C8D7B29}">
      <dgm:prSet/>
      <dgm:spPr/>
      <dgm:t>
        <a:bodyPr/>
        <a:lstStyle/>
        <a:p>
          <a:endParaRPr lang="sv-SE"/>
        </a:p>
      </dgm:t>
    </dgm:pt>
    <dgm:pt modelId="{C0C71C0D-C1BA-45FB-9D88-439E36798695}">
      <dgm:prSet/>
      <dgm:spPr/>
      <dgm:t>
        <a:bodyPr/>
        <a:lstStyle/>
        <a:p>
          <a:r>
            <a:rPr lang="sv-SE" dirty="0" smtClean="0"/>
            <a:t>Definierade utskrivningskriterier och undervisning av patient och närstående</a:t>
          </a:r>
          <a:endParaRPr lang="sv-SE" dirty="0"/>
        </a:p>
      </dgm:t>
    </dgm:pt>
    <dgm:pt modelId="{7CE3F770-C780-45DE-98E7-03F7D3D63235}" type="parTrans" cxnId="{6DFF6774-A039-455D-9A23-3C589D6D757C}">
      <dgm:prSet/>
      <dgm:spPr/>
      <dgm:t>
        <a:bodyPr/>
        <a:lstStyle/>
        <a:p>
          <a:endParaRPr lang="sv-SE"/>
        </a:p>
      </dgm:t>
    </dgm:pt>
    <dgm:pt modelId="{35B25667-B9D0-4A6C-8819-F287AE2CECDB}" type="sibTrans" cxnId="{6DFF6774-A039-455D-9A23-3C589D6D757C}">
      <dgm:prSet/>
      <dgm:spPr/>
      <dgm:t>
        <a:bodyPr/>
        <a:lstStyle/>
        <a:p>
          <a:endParaRPr lang="sv-SE"/>
        </a:p>
      </dgm:t>
    </dgm:pt>
    <dgm:pt modelId="{CB7379A5-4E97-4915-923D-B7F9709A73FB}" type="pres">
      <dgm:prSet presAssocID="{CE450D8D-B150-4F98-ADD4-6AC59D6C5CE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A75B1F33-3744-458E-8ED6-9531B095A99B}" type="pres">
      <dgm:prSet presAssocID="{071F6155-D4A7-4BD1-BFFB-BD520BB9B71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30344AA1-C0D3-4AF2-8541-9914E05C6951}" type="pres">
      <dgm:prSet presAssocID="{44CD2397-51A5-4BA1-9B80-938E8E687714}" presName="sibTrans" presStyleCnt="0"/>
      <dgm:spPr/>
    </dgm:pt>
    <dgm:pt modelId="{7225C8FF-7D69-4DE6-9DAA-138671AA1519}" type="pres">
      <dgm:prSet presAssocID="{DDEC85DF-B38D-4457-9634-1F0F2AA4C80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179F6C87-5747-4354-B4ED-0335D3C11B18}" type="pres">
      <dgm:prSet presAssocID="{96914357-2746-4C77-9D1E-146FB7C8ACD5}" presName="sibTrans" presStyleCnt="0"/>
      <dgm:spPr/>
    </dgm:pt>
    <dgm:pt modelId="{530407DE-070B-4199-A6BD-01538F76DBD6}" type="pres">
      <dgm:prSet presAssocID="{F0DF75EC-E3A3-4C54-A216-51515972871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BA0B5D15-9396-42DA-9003-40B1EA9C1603}" srcId="{F0DF75EC-E3A3-4C54-A216-515159728713}" destId="{2F1426A5-25D5-4CE2-B0AA-FE2BD94A10C3}" srcOrd="2" destOrd="0" parTransId="{7CB98695-6BB2-4C0C-8444-CB3E4BACDA0F}" sibTransId="{DDFC2C17-D3C2-4393-BBBE-17E6E0A656A6}"/>
    <dgm:cxn modelId="{13DF8144-0682-4759-8693-C91217ADD1A2}" type="presOf" srcId="{071F6155-D4A7-4BD1-BFFB-BD520BB9B71D}" destId="{A75B1F33-3744-458E-8ED6-9531B095A99B}" srcOrd="0" destOrd="0" presId="urn:microsoft.com/office/officeart/2005/8/layout/hList6"/>
    <dgm:cxn modelId="{62408698-D34F-4F97-BB77-0276D7B61F3A}" type="presOf" srcId="{DDEC85DF-B38D-4457-9634-1F0F2AA4C803}" destId="{7225C8FF-7D69-4DE6-9DAA-138671AA1519}" srcOrd="0" destOrd="0" presId="urn:microsoft.com/office/officeart/2005/8/layout/hList6"/>
    <dgm:cxn modelId="{F7B33E15-E567-49E4-B54E-20EB34266FD3}" type="presOf" srcId="{C0C71C0D-C1BA-45FB-9D88-439E36798695}" destId="{530407DE-070B-4199-A6BD-01538F76DBD6}" srcOrd="0" destOrd="5" presId="urn:microsoft.com/office/officeart/2005/8/layout/hList6"/>
    <dgm:cxn modelId="{B0645BDC-16BB-49B9-96AF-781E8A647CFF}" type="presOf" srcId="{6966DDA0-9711-4695-BF98-FC1C45ACBBC3}" destId="{A75B1F33-3744-458E-8ED6-9531B095A99B}" srcOrd="0" destOrd="2" presId="urn:microsoft.com/office/officeart/2005/8/layout/hList6"/>
    <dgm:cxn modelId="{206FADBA-9D18-4FA9-80B9-EF1BAA57583A}" type="presOf" srcId="{DBB56809-AEED-4B92-A032-CEA9F1489AEF}" destId="{530407DE-070B-4199-A6BD-01538F76DBD6}" srcOrd="0" destOrd="1" presId="urn:microsoft.com/office/officeart/2005/8/layout/hList6"/>
    <dgm:cxn modelId="{85BF1D8E-9363-4852-8E4A-8A8D89128251}" type="presOf" srcId="{CE450D8D-B150-4F98-ADD4-6AC59D6C5CE2}" destId="{CB7379A5-4E97-4915-923D-B7F9709A73FB}" srcOrd="0" destOrd="0" presId="urn:microsoft.com/office/officeart/2005/8/layout/hList6"/>
    <dgm:cxn modelId="{256728FA-291C-425B-AC6D-DCF01462EBED}" srcId="{071F6155-D4A7-4BD1-BFFB-BD520BB9B71D}" destId="{1040D977-9BE8-4D18-A6E0-F7C3BCBC5902}" srcOrd="3" destOrd="0" parTransId="{32AE48FE-00AF-481A-84C2-07985BE5EA31}" sibTransId="{682621BF-288F-47D1-BCD8-CFDA66F24CE1}"/>
    <dgm:cxn modelId="{0315537E-3D8B-4FF9-B6AA-EAF3B109B019}" type="presOf" srcId="{E535E08D-23C6-4258-A89E-A4425F03D87C}" destId="{7225C8FF-7D69-4DE6-9DAA-138671AA1519}" srcOrd="0" destOrd="4" presId="urn:microsoft.com/office/officeart/2005/8/layout/hList6"/>
    <dgm:cxn modelId="{420F5637-0BD2-43F7-B4EF-BC171600ADE6}" type="presOf" srcId="{6B072189-6658-4EDB-9FDA-7F56F95981EC}" destId="{7225C8FF-7D69-4DE6-9DAA-138671AA1519}" srcOrd="0" destOrd="1" presId="urn:microsoft.com/office/officeart/2005/8/layout/hList6"/>
    <dgm:cxn modelId="{F6C7E63C-AABF-493B-99B6-B957538F9447}" srcId="{071F6155-D4A7-4BD1-BFFB-BD520BB9B71D}" destId="{078A896C-80D4-49B5-836E-B571B5C6EEB6}" srcOrd="0" destOrd="0" parTransId="{FBB402FB-37FE-4E7D-A8D5-99CBB2EA1A4A}" sibTransId="{9CE4A846-B8AF-46F8-95C3-02E0A6E72554}"/>
    <dgm:cxn modelId="{D4013F50-47A4-40EF-A0EA-4D892D875B73}" type="presOf" srcId="{4F0C87D1-87B5-45C4-B4D6-281EF6D131C4}" destId="{7225C8FF-7D69-4DE6-9DAA-138671AA1519}" srcOrd="0" destOrd="6" presId="urn:microsoft.com/office/officeart/2005/8/layout/hList6"/>
    <dgm:cxn modelId="{94BE4FC5-3B4F-45B5-9CEF-E94C85BB24BA}" srcId="{DDEC85DF-B38D-4457-9634-1F0F2AA4C803}" destId="{93C6CDFB-C0A1-4E09-8D78-E8BE4868F251}" srcOrd="1" destOrd="0" parTransId="{F3B47DBC-0F29-4240-899B-75A131094440}" sibTransId="{2335C9FB-CCD9-470A-AC2A-127A68C792E7}"/>
    <dgm:cxn modelId="{F74797A6-5E97-4036-9F76-47D66F46805C}" srcId="{DDEC85DF-B38D-4457-9634-1F0F2AA4C803}" destId="{72BC6A3E-2E69-44C5-A8D9-3A32000CA6DB}" srcOrd="4" destOrd="0" parTransId="{42CE45AD-E829-4A8C-BD18-30539DA4E2DB}" sibTransId="{DF944B3A-96D1-43BC-9190-191023A553AD}"/>
    <dgm:cxn modelId="{5E04BEB6-CD06-4140-8994-D18F323EE6EE}" type="presOf" srcId="{93C6CDFB-C0A1-4E09-8D78-E8BE4868F251}" destId="{7225C8FF-7D69-4DE6-9DAA-138671AA1519}" srcOrd="0" destOrd="2" presId="urn:microsoft.com/office/officeart/2005/8/layout/hList6"/>
    <dgm:cxn modelId="{86A70005-0AC1-46EC-BF75-E13ECC3D759B}" srcId="{DDEC85DF-B38D-4457-9634-1F0F2AA4C803}" destId="{4F0C87D1-87B5-45C4-B4D6-281EF6D131C4}" srcOrd="5" destOrd="0" parTransId="{6F85BA4B-32E4-408C-AEB1-449CE6B9D158}" sibTransId="{140AD7DB-D25F-4B31-B3D7-12DB64D5DB33}"/>
    <dgm:cxn modelId="{72F5953F-1086-4A05-9500-89BA485EA67C}" srcId="{DDEC85DF-B38D-4457-9634-1F0F2AA4C803}" destId="{DA151ED9-A29A-4F64-B4ED-FA133A4A2E0C}" srcOrd="2" destOrd="0" parTransId="{A63E1BB2-D293-4EF8-A21E-062139C775AD}" sibTransId="{4730EABA-9572-4012-80F3-3FBE65A5FE8B}"/>
    <dgm:cxn modelId="{72FC56C3-32B1-4484-A4B6-7580550ED552}" srcId="{CE450D8D-B150-4F98-ADD4-6AC59D6C5CE2}" destId="{071F6155-D4A7-4BD1-BFFB-BD520BB9B71D}" srcOrd="0" destOrd="0" parTransId="{D03604CD-14AF-4D69-BF92-7F3BF1424B6C}" sibTransId="{44CD2397-51A5-4BA1-9B80-938E8E687714}"/>
    <dgm:cxn modelId="{BCFEFD06-83AB-4FE0-967A-22D9842358C9}" type="presOf" srcId="{5920AFF5-CA8F-47AC-9D26-D78A251E5CB0}" destId="{530407DE-070B-4199-A6BD-01538F76DBD6}" srcOrd="0" destOrd="2" presId="urn:microsoft.com/office/officeart/2005/8/layout/hList6"/>
    <dgm:cxn modelId="{5E7BFF0E-D6E2-4EC6-A5BB-D324FC87F569}" type="presOf" srcId="{DA151ED9-A29A-4F64-B4ED-FA133A4A2E0C}" destId="{7225C8FF-7D69-4DE6-9DAA-138671AA1519}" srcOrd="0" destOrd="3" presId="urn:microsoft.com/office/officeart/2005/8/layout/hList6"/>
    <dgm:cxn modelId="{171DEE22-5F6B-483B-9605-2CD16E67AED0}" type="presOf" srcId="{B80BC359-521B-437E-906B-6D5AB6066D7B}" destId="{A75B1F33-3744-458E-8ED6-9531B095A99B}" srcOrd="0" destOrd="3" presId="urn:microsoft.com/office/officeart/2005/8/layout/hList6"/>
    <dgm:cxn modelId="{AB076E91-4AED-4C36-9033-A47A2A8D9E6D}" srcId="{071F6155-D4A7-4BD1-BFFB-BD520BB9B71D}" destId="{6966DDA0-9711-4695-BF98-FC1C45ACBBC3}" srcOrd="1" destOrd="0" parTransId="{224B09F7-2935-4496-9F1A-73D1BCD0EA22}" sibTransId="{BC8B318B-B424-4C7A-AA27-CCC1ED5DF382}"/>
    <dgm:cxn modelId="{F8C4F0AC-D756-4F84-A551-43EA2B500051}" type="presOf" srcId="{1040D977-9BE8-4D18-A6E0-F7C3BCBC5902}" destId="{A75B1F33-3744-458E-8ED6-9531B095A99B}" srcOrd="0" destOrd="4" presId="urn:microsoft.com/office/officeart/2005/8/layout/hList6"/>
    <dgm:cxn modelId="{F4350096-BC8A-4881-B092-973CD6943FA0}" type="presOf" srcId="{F0DF75EC-E3A3-4C54-A216-515159728713}" destId="{530407DE-070B-4199-A6BD-01538F76DBD6}" srcOrd="0" destOrd="0" presId="urn:microsoft.com/office/officeart/2005/8/layout/hList6"/>
    <dgm:cxn modelId="{1C4EA02B-9229-4A21-A373-1263461B2BAF}" srcId="{CE450D8D-B150-4F98-ADD4-6AC59D6C5CE2}" destId="{DDEC85DF-B38D-4457-9634-1F0F2AA4C803}" srcOrd="1" destOrd="0" parTransId="{A4020EF3-65B9-41EC-8041-20012A584A6F}" sibTransId="{96914357-2746-4C77-9D1E-146FB7C8ACD5}"/>
    <dgm:cxn modelId="{A1A0B7FF-59E3-4510-BBF7-508B13DA4E0B}" srcId="{DDEC85DF-B38D-4457-9634-1F0F2AA4C803}" destId="{6B072189-6658-4EDB-9FDA-7F56F95981EC}" srcOrd="0" destOrd="0" parTransId="{D0A9118D-28FB-4BA7-B8EF-65E54F0957B5}" sibTransId="{394A8FD7-0C9A-480E-9E58-B1B5A61AAA27}"/>
    <dgm:cxn modelId="{2C1541FA-F920-44A6-B8FF-21F88C8D7B29}" srcId="{F0DF75EC-E3A3-4C54-A216-515159728713}" destId="{FFFE38F0-FA39-4AD1-84C1-55A0FB21A558}" srcOrd="3" destOrd="0" parTransId="{729D594F-13AE-4099-87A0-DB195E4AC733}" sibTransId="{15CC24D7-7660-4495-A411-2601E974A62D}"/>
    <dgm:cxn modelId="{22EB5B88-5818-4D58-A5A5-F8F33DBD7913}" srcId="{F0DF75EC-E3A3-4C54-A216-515159728713}" destId="{5920AFF5-CA8F-47AC-9D26-D78A251E5CB0}" srcOrd="1" destOrd="0" parTransId="{ED043F28-4C3B-428F-941E-DA99D873E5CE}" sibTransId="{69B1223A-0323-4D0F-BE4B-979F454586DB}"/>
    <dgm:cxn modelId="{49A03C02-0D76-417C-A1BE-E660BEEC1145}" srcId="{DDEC85DF-B38D-4457-9634-1F0F2AA4C803}" destId="{E535E08D-23C6-4258-A89E-A4425F03D87C}" srcOrd="3" destOrd="0" parTransId="{A0C6AF89-CA14-4804-B6A1-6E55244A7C6C}" sibTransId="{3A385962-3568-4130-A4FE-2EE9CD9492A7}"/>
    <dgm:cxn modelId="{7269E878-2647-4BCE-B2E3-BF9B72091E62}" srcId="{071F6155-D4A7-4BD1-BFFB-BD520BB9B71D}" destId="{B80BC359-521B-437E-906B-6D5AB6066D7B}" srcOrd="2" destOrd="0" parTransId="{50D81E37-1627-4995-B093-C52D566E11B9}" sibTransId="{E3534883-53FB-49C9-AED3-B4DCF814D74C}"/>
    <dgm:cxn modelId="{6DFF6774-A039-455D-9A23-3C589D6D757C}" srcId="{F0DF75EC-E3A3-4C54-A216-515159728713}" destId="{C0C71C0D-C1BA-45FB-9D88-439E36798695}" srcOrd="4" destOrd="0" parTransId="{7CE3F770-C780-45DE-98E7-03F7D3D63235}" sibTransId="{35B25667-B9D0-4A6C-8819-F287AE2CECDB}"/>
    <dgm:cxn modelId="{B37148E6-FA37-48FB-90DF-1462BAFBAD2D}" type="presOf" srcId="{078A896C-80D4-49B5-836E-B571B5C6EEB6}" destId="{A75B1F33-3744-458E-8ED6-9531B095A99B}" srcOrd="0" destOrd="1" presId="urn:microsoft.com/office/officeart/2005/8/layout/hList6"/>
    <dgm:cxn modelId="{CF84BA28-E977-4BF3-BA1D-F5C895190240}" srcId="{F0DF75EC-E3A3-4C54-A216-515159728713}" destId="{DBB56809-AEED-4B92-A032-CEA9F1489AEF}" srcOrd="0" destOrd="0" parTransId="{45390DE7-88B0-40D4-BF0E-D27E2786C83D}" sibTransId="{EB27044E-7B7D-45B2-95AF-552FEA029805}"/>
    <dgm:cxn modelId="{D3E525F5-5447-4F0A-B5BC-E03EFEBFA548}" srcId="{CE450D8D-B150-4F98-ADD4-6AC59D6C5CE2}" destId="{F0DF75EC-E3A3-4C54-A216-515159728713}" srcOrd="2" destOrd="0" parTransId="{B4B007CC-76F3-4907-9719-C579B7364082}" sibTransId="{88DAF226-B758-4E71-8772-814525D0A67A}"/>
    <dgm:cxn modelId="{0D823694-FD98-45FF-AC48-3FA51B9F8EDA}" type="presOf" srcId="{FFFE38F0-FA39-4AD1-84C1-55A0FB21A558}" destId="{530407DE-070B-4199-A6BD-01538F76DBD6}" srcOrd="0" destOrd="4" presId="urn:microsoft.com/office/officeart/2005/8/layout/hList6"/>
    <dgm:cxn modelId="{007B1CC5-793F-46B0-AF10-2BFA0F110E01}" type="presOf" srcId="{2F1426A5-25D5-4CE2-B0AA-FE2BD94A10C3}" destId="{530407DE-070B-4199-A6BD-01538F76DBD6}" srcOrd="0" destOrd="3" presId="urn:microsoft.com/office/officeart/2005/8/layout/hList6"/>
    <dgm:cxn modelId="{ADA80E4D-900D-4AF5-9AD4-0D3F0457EAE7}" type="presOf" srcId="{72BC6A3E-2E69-44C5-A8D9-3A32000CA6DB}" destId="{7225C8FF-7D69-4DE6-9DAA-138671AA1519}" srcOrd="0" destOrd="5" presId="urn:microsoft.com/office/officeart/2005/8/layout/hList6"/>
    <dgm:cxn modelId="{709D3A0A-35D3-404B-8B67-AB8CACBC3ECA}" type="presParOf" srcId="{CB7379A5-4E97-4915-923D-B7F9709A73FB}" destId="{A75B1F33-3744-458E-8ED6-9531B095A99B}" srcOrd="0" destOrd="0" presId="urn:microsoft.com/office/officeart/2005/8/layout/hList6"/>
    <dgm:cxn modelId="{43E0CDE0-CFEC-4AD2-A693-6C601FB8EA67}" type="presParOf" srcId="{CB7379A5-4E97-4915-923D-B7F9709A73FB}" destId="{30344AA1-C0D3-4AF2-8541-9914E05C6951}" srcOrd="1" destOrd="0" presId="urn:microsoft.com/office/officeart/2005/8/layout/hList6"/>
    <dgm:cxn modelId="{F6438B29-362C-4BD4-BEEE-F40F02EC350C}" type="presParOf" srcId="{CB7379A5-4E97-4915-923D-B7F9709A73FB}" destId="{7225C8FF-7D69-4DE6-9DAA-138671AA1519}" srcOrd="2" destOrd="0" presId="urn:microsoft.com/office/officeart/2005/8/layout/hList6"/>
    <dgm:cxn modelId="{F718C403-E6B5-41A1-8F8C-FDF626AE22DB}" type="presParOf" srcId="{CB7379A5-4E97-4915-923D-B7F9709A73FB}" destId="{179F6C87-5747-4354-B4ED-0335D3C11B18}" srcOrd="3" destOrd="0" presId="urn:microsoft.com/office/officeart/2005/8/layout/hList6"/>
    <dgm:cxn modelId="{AAB565FB-A43B-4B3E-B56E-4E71305332D6}" type="presParOf" srcId="{CB7379A5-4E97-4915-923D-B7F9709A73FB}" destId="{530407DE-070B-4199-A6BD-01538F76DBD6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5B1F33-3744-458E-8ED6-9531B095A99B}">
      <dsp:nvSpPr>
        <dsp:cNvPr id="0" name=""/>
        <dsp:cNvSpPr/>
      </dsp:nvSpPr>
      <dsp:spPr>
        <a:xfrm rot="16200000">
          <a:off x="-496819" y="497805"/>
          <a:ext cx="3559175" cy="2563564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09866" bIns="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700" kern="1200" dirty="0" smtClean="0"/>
            <a:t>Preoperativt</a:t>
          </a:r>
          <a:endParaRPr lang="sv-SE" sz="17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300" kern="1200" dirty="0" smtClean="0"/>
            <a:t>Undervisning av patient och närstående</a:t>
          </a:r>
          <a:endParaRPr lang="sv-SE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300" kern="1200" smtClean="0"/>
            <a:t>Screening och optimering</a:t>
          </a:r>
          <a:endParaRPr lang="sv-SE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300" kern="1200" smtClean="0"/>
            <a:t>Eventuell prehabilitering</a:t>
          </a:r>
          <a:endParaRPr lang="sv-SE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300" kern="1200" dirty="0" smtClean="0"/>
            <a:t>Kolhydratladdning</a:t>
          </a:r>
          <a:endParaRPr lang="sv-SE" sz="1300" kern="1200" dirty="0"/>
        </a:p>
      </dsp:txBody>
      <dsp:txXfrm rot="5400000">
        <a:off x="987" y="711834"/>
        <a:ext cx="2563564" cy="2135505"/>
      </dsp:txXfrm>
    </dsp:sp>
    <dsp:sp modelId="{7225C8FF-7D69-4DE6-9DAA-138671AA1519}">
      <dsp:nvSpPr>
        <dsp:cNvPr id="0" name=""/>
        <dsp:cNvSpPr/>
      </dsp:nvSpPr>
      <dsp:spPr>
        <a:xfrm rot="16200000">
          <a:off x="2259012" y="497805"/>
          <a:ext cx="3559175" cy="2563564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09866" bIns="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700" kern="1200" dirty="0" smtClean="0"/>
            <a:t>Peroperativt</a:t>
          </a:r>
          <a:endParaRPr lang="sv-SE" sz="17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300" kern="1200" dirty="0" smtClean="0"/>
            <a:t>Opioidsparande analgetika regim</a:t>
          </a:r>
          <a:endParaRPr lang="sv-SE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300" kern="1200" smtClean="0"/>
            <a:t>Målinriktad vätsketerapi</a:t>
          </a:r>
          <a:endParaRPr lang="sv-SE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300" kern="1200" smtClean="0"/>
            <a:t>Illamåendeprofylax</a:t>
          </a:r>
          <a:endParaRPr lang="sv-SE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300" kern="1200" smtClean="0"/>
            <a:t>Normal kroppstemperatur</a:t>
          </a:r>
          <a:endParaRPr lang="sv-SE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300" kern="1200" dirty="0" smtClean="0"/>
            <a:t>Normalt blodsocker</a:t>
          </a:r>
          <a:endParaRPr lang="sv-SE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300" kern="1200" dirty="0" smtClean="0"/>
            <a:t>Tidig mobilisering och upptrappning av kost</a:t>
          </a:r>
          <a:endParaRPr lang="sv-SE" sz="1300" kern="1200" dirty="0"/>
        </a:p>
      </dsp:txBody>
      <dsp:txXfrm rot="5400000">
        <a:off x="2756818" y="711834"/>
        <a:ext cx="2563564" cy="2135505"/>
      </dsp:txXfrm>
    </dsp:sp>
    <dsp:sp modelId="{530407DE-070B-4199-A6BD-01538F76DBD6}">
      <dsp:nvSpPr>
        <dsp:cNvPr id="0" name=""/>
        <dsp:cNvSpPr/>
      </dsp:nvSpPr>
      <dsp:spPr>
        <a:xfrm rot="16200000">
          <a:off x="5014844" y="497805"/>
          <a:ext cx="3559175" cy="2563564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09866" bIns="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700" kern="1200" dirty="0" smtClean="0"/>
            <a:t>Postoperativt</a:t>
          </a:r>
          <a:endParaRPr lang="sv-SE" sz="17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300" kern="1200" dirty="0" smtClean="0"/>
            <a:t>Multimodal smärtlindring</a:t>
          </a:r>
          <a:endParaRPr lang="sv-SE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300" kern="1200" smtClean="0"/>
            <a:t>Undvika dränage </a:t>
          </a:r>
          <a:endParaRPr lang="sv-SE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300" kern="1200" smtClean="0"/>
            <a:t>Restriktivitet med intravenösa vätskor</a:t>
          </a:r>
          <a:endParaRPr lang="sv-SE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300" kern="1200" smtClean="0"/>
            <a:t>Behandling av illamående och smärta</a:t>
          </a:r>
          <a:endParaRPr lang="sv-SE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300" kern="1200" dirty="0" smtClean="0"/>
            <a:t>Definierade utskrivningskriterier och undervisning av patient och närstående</a:t>
          </a:r>
          <a:endParaRPr lang="sv-SE" sz="1300" kern="1200" dirty="0"/>
        </a:p>
      </dsp:txBody>
      <dsp:txXfrm rot="5400000">
        <a:off x="5512650" y="711834"/>
        <a:ext cx="2563564" cy="21355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CF1E31-7C05-4BFF-BACC-10D95A3F585D}" type="datetimeFigureOut">
              <a:rPr lang="sv-SE" smtClean="0"/>
              <a:t>2019-11-25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06F743-8789-4810-99C9-10AE7086C4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3325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Startbild al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="" xmlns:a16="http://schemas.microsoft.com/office/drawing/2014/main" id="{EAEDCE34-A010-4653-AF9C-2EDCC0F5A6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58861"/>
            <a:ext cx="9147600" cy="242673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510490" y="1511768"/>
            <a:ext cx="8123021" cy="11520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4000" baseline="0"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Klicka här för att lägga till rubrik</a:t>
            </a:r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3065" y="3236340"/>
            <a:ext cx="2135507" cy="396000"/>
          </a:xfrm>
          <a:prstGeom prst="rect">
            <a:avLst/>
          </a:prstGeom>
        </p:spPr>
      </p:pic>
      <p:sp>
        <p:nvSpPr>
          <p:cNvPr id="8" name="Platshållare för text 7"/>
          <p:cNvSpPr>
            <a:spLocks noGrp="1"/>
          </p:cNvSpPr>
          <p:nvPr>
            <p:ph type="body" sz="quarter" idx="10"/>
          </p:nvPr>
        </p:nvSpPr>
        <p:spPr>
          <a:xfrm>
            <a:off x="510490" y="2709995"/>
            <a:ext cx="8123021" cy="4746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="" xmlns:a16="http://schemas.microsoft.com/office/drawing/2014/main" id="{5765C3AB-ADD5-4AEF-9C7C-4B538122D0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93716" y="3461892"/>
            <a:ext cx="1756569" cy="3016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FontTx/>
              <a:buNone/>
              <a:defRPr sz="1200">
                <a:solidFill>
                  <a:schemeClr val="bg1"/>
                </a:solidFill>
              </a:defRPr>
            </a:lvl1pPr>
            <a:lvl2pPr marL="180975" indent="0">
              <a:buFontTx/>
              <a:buNone/>
              <a:defRPr sz="1400"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 sz="1400">
                <a:solidFill>
                  <a:schemeClr val="bg1"/>
                </a:solidFill>
              </a:defRPr>
            </a:lvl3pPr>
            <a:lvl4pPr marL="538162" indent="0">
              <a:buFontTx/>
              <a:buNone/>
              <a:defRPr sz="1400">
                <a:solidFill>
                  <a:schemeClr val="bg1"/>
                </a:solidFill>
              </a:defRPr>
            </a:lvl4pPr>
            <a:lvl5pPr marL="717550" indent="0"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Datum</a:t>
            </a:r>
          </a:p>
        </p:txBody>
      </p:sp>
    </p:spTree>
    <p:extLst>
      <p:ext uri="{BB962C8B-B14F-4D97-AF65-F5344CB8AC3E}">
        <p14:creationId xmlns:p14="http://schemas.microsoft.com/office/powerpoint/2010/main" val="2361970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bild al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bild 12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9144000" cy="49680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>
              <a:buFontTx/>
              <a:buNone/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9" name="Rubrik 1"/>
          <p:cNvSpPr>
            <a:spLocks noGrp="1"/>
          </p:cNvSpPr>
          <p:nvPr>
            <p:ph type="ctrTitle" hasCustomPrompt="1"/>
          </p:nvPr>
        </p:nvSpPr>
        <p:spPr>
          <a:xfrm>
            <a:off x="590400" y="788400"/>
            <a:ext cx="8229600" cy="856800"/>
          </a:xfrm>
        </p:spPr>
        <p:txBody>
          <a:bodyPr lIns="0" tIns="0" rIns="0" bIns="0" anchor="ctr" anchorCtr="0"/>
          <a:lstStyle>
            <a:lvl1pPr algn="l">
              <a:defRPr sz="4000" baseline="0"/>
            </a:lvl1pPr>
          </a:lstStyle>
          <a:p>
            <a:r>
              <a:rPr lang="sv-SE" dirty="0"/>
              <a:t>Välj vit eller svart text för kontrast</a:t>
            </a:r>
          </a:p>
        </p:txBody>
      </p:sp>
    </p:spTree>
    <p:extLst>
      <p:ext uri="{BB962C8B-B14F-4D97-AF65-F5344CB8AC3E}">
        <p14:creationId xmlns:p14="http://schemas.microsoft.com/office/powerpoint/2010/main" val="39755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bild al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objekt 11">
            <a:extLst>
              <a:ext uri="{FF2B5EF4-FFF2-40B4-BE49-F238E27FC236}">
                <a16:creationId xmlns="" xmlns:a16="http://schemas.microsoft.com/office/drawing/2014/main" id="{7AAF85E1-C783-449D-A9D3-0F786B364F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23188"/>
            <a:ext cx="9147600" cy="550300"/>
          </a:xfrm>
          <a:prstGeom prst="rect">
            <a:avLst/>
          </a:prstGeom>
        </p:spPr>
      </p:pic>
      <p:sp>
        <p:nvSpPr>
          <p:cNvPr id="8" name="Platshållare för bild 9"/>
          <p:cNvSpPr>
            <a:spLocks noGrp="1"/>
          </p:cNvSpPr>
          <p:nvPr>
            <p:ph type="pic" sz="quarter" idx="15"/>
          </p:nvPr>
        </p:nvSpPr>
        <p:spPr>
          <a:xfrm>
            <a:off x="0" y="1371114"/>
            <a:ext cx="3024000" cy="15840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9" name="Platshållare för bild 9"/>
          <p:cNvSpPr>
            <a:spLocks noGrp="1"/>
          </p:cNvSpPr>
          <p:nvPr>
            <p:ph type="pic" sz="quarter" idx="16"/>
          </p:nvPr>
        </p:nvSpPr>
        <p:spPr>
          <a:xfrm>
            <a:off x="3061101" y="1371114"/>
            <a:ext cx="3024000" cy="15840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7"/>
          </p:nvPr>
        </p:nvSpPr>
        <p:spPr>
          <a:xfrm>
            <a:off x="6122202" y="1371114"/>
            <a:ext cx="3024000" cy="15840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1" name="Rubrik 1"/>
          <p:cNvSpPr>
            <a:spLocks noGrp="1"/>
          </p:cNvSpPr>
          <p:nvPr>
            <p:ph type="ctrTitle" hasCustomPrompt="1"/>
          </p:nvPr>
        </p:nvSpPr>
        <p:spPr>
          <a:xfrm>
            <a:off x="534260" y="3166552"/>
            <a:ext cx="6232045" cy="626445"/>
          </a:xfrm>
        </p:spPr>
        <p:txBody>
          <a:bodyPr lIns="0" tIns="0" rIns="0" bIns="0" anchor="t" anchorCtr="0">
            <a:normAutofit/>
          </a:bodyPr>
          <a:lstStyle>
            <a:lvl1pPr algn="l"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Klicka här för att lägga till rubrik</a:t>
            </a:r>
          </a:p>
        </p:txBody>
      </p:sp>
      <p:pic>
        <p:nvPicPr>
          <p:cNvPr id="13" name="Bildobjekt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5399" y="3208908"/>
            <a:ext cx="2135507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080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32800" y="1166956"/>
            <a:ext cx="8078400" cy="3476404"/>
          </a:xfrm>
          <a:prstGeom prst="rect">
            <a:avLst/>
          </a:prstGeom>
        </p:spPr>
        <p:txBody>
          <a:bodyPr/>
          <a:lstStyle>
            <a:lvl1pPr marL="180000" indent="-180000">
              <a:tabLst/>
              <a:defRPr/>
            </a:lvl1pPr>
            <a:lvl2pPr marL="355600" indent="-174625">
              <a:defRPr/>
            </a:lvl2pPr>
            <a:lvl3pPr marL="536575" indent="-179388">
              <a:defRPr/>
            </a:lvl3pPr>
            <a:lvl4pPr marL="717550" indent="-179388">
              <a:defRPr/>
            </a:lvl4pPr>
            <a:lvl5pPr marL="898525" indent="-180975"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6" name="Platshållare för datum 3">
            <a:extLst>
              <a:ext uri="{FF2B5EF4-FFF2-40B4-BE49-F238E27FC236}">
                <a16:creationId xmlns="" xmlns:a16="http://schemas.microsoft.com/office/drawing/2014/main" id="{1562DA91-6B00-4E72-B344-A94F710482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88175" y="4926723"/>
            <a:ext cx="1221679" cy="25391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>
            <a:lvl1pPr>
              <a:defRPr lang="sv-SE" sz="1050" smtClean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="" xmlns:a16="http://schemas.microsoft.com/office/drawing/2014/main" id="{F58474FF-CE51-4620-B37E-DD114EBDD6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40830" y="4922280"/>
            <a:ext cx="4206550" cy="26161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>
            <a:lvl1pPr>
              <a:defRPr lang="sv-SE" sz="1100" dirty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4">
            <a:extLst>
              <a:ext uri="{FF2B5EF4-FFF2-40B4-BE49-F238E27FC236}">
                <a16:creationId xmlns="" xmlns:a16="http://schemas.microsoft.com/office/drawing/2014/main" id="{27CA2A17-947B-49BF-A6D5-8EA9889647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38487" y="4918079"/>
            <a:ext cx="361320" cy="2616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CB1D7037-4702-4539-B529-75C0A5D0A25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rubrik 1">
            <a:extLst>
              <a:ext uri="{FF2B5EF4-FFF2-40B4-BE49-F238E27FC236}">
                <a16:creationId xmlns="" xmlns:a16="http://schemas.microsoft.com/office/drawing/2014/main" id="{D9864F6C-3117-4EF0-8790-53AC458B9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800" y="240426"/>
            <a:ext cx="8078400" cy="889805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4596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2800" y="720000"/>
            <a:ext cx="4039200" cy="8892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32799" y="1609200"/>
            <a:ext cx="4039199" cy="303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5101350" y="720000"/>
            <a:ext cx="4039200" cy="392399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datum 3">
            <a:extLst>
              <a:ext uri="{FF2B5EF4-FFF2-40B4-BE49-F238E27FC236}">
                <a16:creationId xmlns="" xmlns:a16="http://schemas.microsoft.com/office/drawing/2014/main" id="{8D7FB02B-22A3-4021-8E9A-C6DF700BF5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88175" y="4926723"/>
            <a:ext cx="1221679" cy="25391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>
            <a:lvl1pPr>
              <a:defRPr lang="sv-SE" sz="1050" smtClean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9" name="Platshållare för sidfot 4">
            <a:extLst>
              <a:ext uri="{FF2B5EF4-FFF2-40B4-BE49-F238E27FC236}">
                <a16:creationId xmlns="" xmlns:a16="http://schemas.microsoft.com/office/drawing/2014/main" id="{1D054BA2-0414-4482-9631-3E84145E7B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40830" y="4922280"/>
            <a:ext cx="4206550" cy="26161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>
            <a:lvl1pPr>
              <a:defRPr lang="sv-SE" sz="1100" dirty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0" name="Platshållare för bildnummer 4">
            <a:extLst>
              <a:ext uri="{FF2B5EF4-FFF2-40B4-BE49-F238E27FC236}">
                <a16:creationId xmlns="" xmlns:a16="http://schemas.microsoft.com/office/drawing/2014/main" id="{4A3B59DB-979B-4B34-9C94-B364EFA84E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38487" y="4918079"/>
            <a:ext cx="361320" cy="2616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CB1D7037-4702-4539-B529-75C0A5D0A25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97086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och 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2800" y="720000"/>
            <a:ext cx="5279038" cy="8892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32800" y="1609200"/>
            <a:ext cx="5279038" cy="303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6156000" y="720000"/>
            <a:ext cx="2988000" cy="18720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0" name="Platshållare för bild 7"/>
          <p:cNvSpPr>
            <a:spLocks noGrp="1"/>
          </p:cNvSpPr>
          <p:nvPr>
            <p:ph type="pic" sz="quarter" idx="14"/>
          </p:nvPr>
        </p:nvSpPr>
        <p:spPr>
          <a:xfrm>
            <a:off x="6156000" y="2772000"/>
            <a:ext cx="2988000" cy="18720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9" name="Platshållare för datum 3">
            <a:extLst>
              <a:ext uri="{FF2B5EF4-FFF2-40B4-BE49-F238E27FC236}">
                <a16:creationId xmlns="" xmlns:a16="http://schemas.microsoft.com/office/drawing/2014/main" id="{B8418C97-FE86-4315-AD54-BE59B1CC2C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88175" y="4926723"/>
            <a:ext cx="1221679" cy="25391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>
            <a:lvl1pPr>
              <a:defRPr lang="sv-SE" sz="1050" smtClean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1" name="Platshållare för sidfot 4">
            <a:extLst>
              <a:ext uri="{FF2B5EF4-FFF2-40B4-BE49-F238E27FC236}">
                <a16:creationId xmlns="" xmlns:a16="http://schemas.microsoft.com/office/drawing/2014/main" id="{57F4A348-DF76-450A-A010-C209E44D6C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40830" y="4922280"/>
            <a:ext cx="4206550" cy="26161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>
            <a:lvl1pPr>
              <a:defRPr lang="sv-SE" sz="1100" dirty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2" name="Platshållare för bildnummer 4">
            <a:extLst>
              <a:ext uri="{FF2B5EF4-FFF2-40B4-BE49-F238E27FC236}">
                <a16:creationId xmlns="" xmlns:a16="http://schemas.microsoft.com/office/drawing/2014/main" id="{3ACB2577-5139-424D-9632-C7178D82DC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38487" y="4918079"/>
            <a:ext cx="361320" cy="2616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CB1D7037-4702-4539-B529-75C0A5D0A25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67788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>
            <a:extLst>
              <a:ext uri="{FF2B5EF4-FFF2-40B4-BE49-F238E27FC236}">
                <a16:creationId xmlns="" xmlns:a16="http://schemas.microsoft.com/office/drawing/2014/main" id="{8FF8F57F-FF69-4517-A60A-6E45401E2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800" y="240426"/>
            <a:ext cx="8078400" cy="88980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7" name="Platshållare för datum 3">
            <a:extLst>
              <a:ext uri="{FF2B5EF4-FFF2-40B4-BE49-F238E27FC236}">
                <a16:creationId xmlns="" xmlns:a16="http://schemas.microsoft.com/office/drawing/2014/main" id="{D44475C7-79DE-48C6-845F-1E5AAD18CF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88175" y="4926723"/>
            <a:ext cx="1221679" cy="25391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>
            <a:lvl1pPr>
              <a:defRPr lang="sv-SE" sz="1050" smtClean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8" name="Platshållare för sidfot 4">
            <a:extLst>
              <a:ext uri="{FF2B5EF4-FFF2-40B4-BE49-F238E27FC236}">
                <a16:creationId xmlns="" xmlns:a16="http://schemas.microsoft.com/office/drawing/2014/main" id="{2E6EF7CC-005A-4C6D-89F4-9B653A7034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40830" y="4922280"/>
            <a:ext cx="4206550" cy="26161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>
            <a:lvl1pPr>
              <a:defRPr lang="sv-SE" sz="1100" dirty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9" name="Platshållare för bildnummer 4">
            <a:extLst>
              <a:ext uri="{FF2B5EF4-FFF2-40B4-BE49-F238E27FC236}">
                <a16:creationId xmlns="" xmlns:a16="http://schemas.microsoft.com/office/drawing/2014/main" id="{5F7B9C05-F362-4353-B0DB-598AC6B410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38487" y="4918079"/>
            <a:ext cx="361320" cy="2616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CB1D7037-4702-4539-B529-75C0A5D0A25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116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="" xmlns:a16="http://schemas.microsoft.com/office/drawing/2014/main" id="{DC2ADCEF-FD36-4954-B39C-5FB948A8D2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88175" y="4926723"/>
            <a:ext cx="1221679" cy="25391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>
            <a:lvl1pPr>
              <a:defRPr lang="sv-SE" sz="1050" smtClean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="" xmlns:a16="http://schemas.microsoft.com/office/drawing/2014/main" id="{50704980-ECB4-461B-B231-659A4D36F3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40830" y="4922280"/>
            <a:ext cx="4206550" cy="26161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>
            <a:lvl1pPr>
              <a:defRPr lang="sv-SE" sz="1100" dirty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4">
            <a:extLst>
              <a:ext uri="{FF2B5EF4-FFF2-40B4-BE49-F238E27FC236}">
                <a16:creationId xmlns="" xmlns:a16="http://schemas.microsoft.com/office/drawing/2014/main" id="{0E520AC3-7800-4D8E-8360-E3CC0DAD4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38487" y="4918079"/>
            <a:ext cx="361320" cy="2616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CB1D7037-4702-4539-B529-75C0A5D0A25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02612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Avslutning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427463" y="1748700"/>
            <a:ext cx="8289074" cy="103680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pic>
        <p:nvPicPr>
          <p:cNvPr id="2" name="Bildobjekt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00" y="2948183"/>
            <a:ext cx="4320000" cy="801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498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objekt 4">
            <a:extLst>
              <a:ext uri="{FF2B5EF4-FFF2-40B4-BE49-F238E27FC236}">
                <a16:creationId xmlns="" xmlns:a16="http://schemas.microsoft.com/office/drawing/2014/main" id="{EF279C1E-1AC7-4F9D-BBD1-16A7FC8681F2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68000"/>
            <a:ext cx="9146858" cy="179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Platshållare för rubrik 1">
            <a:extLst>
              <a:ext uri="{FF2B5EF4-FFF2-40B4-BE49-F238E27FC236}">
                <a16:creationId xmlns="" xmlns:a16="http://schemas.microsoft.com/office/drawing/2014/main" id="{70F236C9-BD03-4BC2-B9D7-20858DF84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800" y="240426"/>
            <a:ext cx="8078400" cy="889805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9" name="Platshållare för datum 3">
            <a:extLst>
              <a:ext uri="{FF2B5EF4-FFF2-40B4-BE49-F238E27FC236}">
                <a16:creationId xmlns="" xmlns:a16="http://schemas.microsoft.com/office/drawing/2014/main" id="{76F3D12C-F562-4755-B16C-4626BF987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88175" y="4926723"/>
            <a:ext cx="1221679" cy="25391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>
            <a:lvl1pPr>
              <a:defRPr lang="sv-SE" sz="1050" smtClean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0" name="Platshållare för sidfot 4">
            <a:extLst>
              <a:ext uri="{FF2B5EF4-FFF2-40B4-BE49-F238E27FC236}">
                <a16:creationId xmlns="" xmlns:a16="http://schemas.microsoft.com/office/drawing/2014/main" id="{618F04A9-ED11-486D-9488-3A0B89B411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40830" y="4922280"/>
            <a:ext cx="4206550" cy="26161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>
            <a:lvl1pPr>
              <a:defRPr lang="sv-SE" sz="1100" dirty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1" name="textruta 10">
            <a:extLst>
              <a:ext uri="{FF2B5EF4-FFF2-40B4-BE49-F238E27FC236}">
                <a16:creationId xmlns="" xmlns:a16="http://schemas.microsoft.com/office/drawing/2014/main" id="{85230D68-0434-4696-8626-2690226E3535}"/>
              </a:ext>
            </a:extLst>
          </p:cNvPr>
          <p:cNvSpPr txBox="1"/>
          <p:nvPr userDrawn="1"/>
        </p:nvSpPr>
        <p:spPr>
          <a:xfrm>
            <a:off x="6728460" y="4922280"/>
            <a:ext cx="2331720" cy="26161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sv-SE" sz="1100" dirty="0">
                <a:solidFill>
                  <a:schemeClr val="bg1"/>
                </a:solidFill>
                <a:latin typeface="+mn-lt"/>
              </a:rPr>
              <a:t>Sahlgrenska Universitetssjukhuset</a:t>
            </a:r>
          </a:p>
        </p:txBody>
      </p:sp>
      <p:sp>
        <p:nvSpPr>
          <p:cNvPr id="12" name="Platshållare för bildnummer 4">
            <a:extLst>
              <a:ext uri="{FF2B5EF4-FFF2-40B4-BE49-F238E27FC236}">
                <a16:creationId xmlns="" xmlns:a16="http://schemas.microsoft.com/office/drawing/2014/main" id="{A7102FFF-4098-4702-B591-5A5AD19BBA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38487" y="4918079"/>
            <a:ext cx="361320" cy="2616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CB1D7037-4702-4539-B529-75C0A5D0A25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Platshållare för text 7">
            <a:extLst>
              <a:ext uri="{FF2B5EF4-FFF2-40B4-BE49-F238E27FC236}">
                <a16:creationId xmlns="" xmlns:a16="http://schemas.microsoft.com/office/drawing/2014/main" id="{D53A20C7-D26F-4747-8367-6244416CBF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2800" y="1166400"/>
            <a:ext cx="8078400" cy="347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152820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80" r:id="rId2"/>
    <p:sldLayoutId id="2147483681" r:id="rId3"/>
    <p:sldLayoutId id="2147483673" r:id="rId4"/>
    <p:sldLayoutId id="2147483682" r:id="rId5"/>
    <p:sldLayoutId id="2147483683" r:id="rId6"/>
    <p:sldLayoutId id="2147483666" r:id="rId7"/>
    <p:sldLayoutId id="2147483679" r:id="rId8"/>
    <p:sldLayoutId id="2147483678" r:id="rId9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sz="2000" dirty="0"/>
              <a:t>Återhämtning, hälsorelaterad livskvalitet och kostnadseffektivitet vid ERP- styrd</a:t>
            </a:r>
            <a:br>
              <a:rPr lang="sv-SE" sz="2000" dirty="0"/>
            </a:br>
            <a:r>
              <a:rPr lang="sv-SE" sz="2000" dirty="0"/>
              <a:t>kirurgi i bukspottkörteln</a:t>
            </a:r>
          </a:p>
        </p:txBody>
      </p:sp>
      <p:sp>
        <p:nvSpPr>
          <p:cNvPr id="6" name="Platshållare för text 5">
            <a:extLst>
              <a:ext uri="{FF2B5EF4-FFF2-40B4-BE49-F238E27FC236}">
                <a16:creationId xmlns="" xmlns:a16="http://schemas.microsoft.com/office/drawing/2014/main" id="{2FF4C31F-DDC6-40AC-BF79-317133C571E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/>
          </a:bodyPr>
          <a:lstStyle/>
          <a:p>
            <a:r>
              <a:rPr lang="sv-SE" dirty="0" smtClean="0"/>
              <a:t>Thomas Andersson, specialistsjuksköterska, doktorand Sahlgrenska akademin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="" xmlns:a16="http://schemas.microsoft.com/office/drawing/2014/main" id="{E58D1A60-F530-4A28-97C9-F6FED2EF558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dirty="0" smtClean="0"/>
              <a:t>2019 11 25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5805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4">
            <a:extLst>
              <a:ext uri="{FF2B5EF4-FFF2-40B4-BE49-F238E27FC236}">
                <a16:creationId xmlns="" xmlns:a16="http://schemas.microsoft.com/office/drawing/2014/main" id="{9CC0E5DB-4A80-4580-8183-2030D9AB8C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Är multimodalt, multidisciplinärt vårdprogram som är utformat för att uppnå bästa möjliga återhämtning för patienter som genomgår kirurgi.</a:t>
            </a:r>
          </a:p>
          <a:p>
            <a:r>
              <a:rPr lang="sv-SE" dirty="0" smtClean="0"/>
              <a:t>Handlar om att pröva ”gamla sanningar” och ersätta dessa med bästa möjliga evidens.</a:t>
            </a:r>
          </a:p>
          <a:p>
            <a:r>
              <a:rPr lang="sv-SE" dirty="0" smtClean="0"/>
              <a:t>Omfattar hela patientens resa genom det kirurgiska förloppet.</a:t>
            </a:r>
          </a:p>
          <a:p>
            <a:r>
              <a:rPr lang="sv-SE" dirty="0"/>
              <a:t>En utmaning att varje enhet som patienten passerar har sitt fokus, traditioner och specialitet. </a:t>
            </a:r>
          </a:p>
        </p:txBody>
      </p:sp>
      <p:sp>
        <p:nvSpPr>
          <p:cNvPr id="4" name="Rubrik 3">
            <a:extLst>
              <a:ext uri="{FF2B5EF4-FFF2-40B4-BE49-F238E27FC236}">
                <a16:creationId xmlns="" xmlns:a16="http://schemas.microsoft.com/office/drawing/2014/main" id="{0482ABF9-40AD-4CE6-8983-208D93C64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Enhanced recovery after surgery program (ERP)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6604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ERP i praktik</a:t>
            </a:r>
            <a:endParaRPr lang="sv-SE" dirty="0"/>
          </a:p>
        </p:txBody>
      </p:sp>
      <p:graphicFrame>
        <p:nvGraphicFramePr>
          <p:cNvPr id="11" name="Platshållare för innehåll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6810536"/>
              </p:ext>
            </p:extLst>
          </p:nvPr>
        </p:nvGraphicFramePr>
        <p:xfrm>
          <a:off x="533400" y="1166813"/>
          <a:ext cx="8077200" cy="3559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Höger 11"/>
          <p:cNvSpPr/>
          <p:nvPr/>
        </p:nvSpPr>
        <p:spPr>
          <a:xfrm>
            <a:off x="532800" y="4126326"/>
            <a:ext cx="8077800" cy="829338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7253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Tanken med ERP</a:t>
            </a:r>
            <a:endParaRPr lang="sv-SE" dirty="0"/>
          </a:p>
        </p:txBody>
      </p:sp>
      <p:pic>
        <p:nvPicPr>
          <p:cNvPr id="4" name="Platshållare för innehåll 5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53" t="7068"/>
          <a:stretch/>
        </p:blipFill>
        <p:spPr>
          <a:xfrm>
            <a:off x="1637017" y="1130231"/>
            <a:ext cx="5278894" cy="3230895"/>
          </a:xfrm>
          <a:prstGeom prst="rect">
            <a:avLst/>
          </a:prstGeom>
        </p:spPr>
      </p:pic>
      <p:sp>
        <p:nvSpPr>
          <p:cNvPr id="5" name="textruta 4"/>
          <p:cNvSpPr txBox="1"/>
          <p:nvPr/>
        </p:nvSpPr>
        <p:spPr>
          <a:xfrm>
            <a:off x="7327555" y="4458772"/>
            <a:ext cx="14411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 smtClean="0"/>
              <a:t>Faeron, 2012 </a:t>
            </a:r>
          </a:p>
        </p:txBody>
      </p:sp>
    </p:spTree>
    <p:extLst>
      <p:ext uri="{BB962C8B-B14F-4D97-AF65-F5344CB8AC3E}">
        <p14:creationId xmlns:p14="http://schemas.microsoft.com/office/powerpoint/2010/main" val="23299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532800" y="1166956"/>
            <a:ext cx="4761768" cy="2222079"/>
          </a:xfrm>
        </p:spPr>
        <p:txBody>
          <a:bodyPr/>
          <a:lstStyle/>
          <a:p>
            <a:r>
              <a:rPr lang="sv-SE" dirty="0" smtClean="0"/>
              <a:t>Innebär en reducering av vårdtid utan att återinläggningsfrekvens eller reoperationer </a:t>
            </a:r>
            <a:r>
              <a:rPr lang="sv-SE" dirty="0" smtClean="0"/>
              <a:t>har </a:t>
            </a:r>
            <a:r>
              <a:rPr lang="sv-SE" dirty="0" smtClean="0"/>
              <a:t>ökat.</a:t>
            </a:r>
          </a:p>
          <a:p>
            <a:r>
              <a:rPr lang="sv-SE" dirty="0" smtClean="0"/>
              <a:t>Innebär en reducering av antalet komplikationer.</a:t>
            </a:r>
          </a:p>
          <a:p>
            <a:pPr marL="0" indent="0">
              <a:buNone/>
            </a:pPr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Forskning kring ERP vid kirurgi i bukspottkörteln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1088" y="1975171"/>
            <a:ext cx="2628900" cy="1743075"/>
          </a:xfrm>
          <a:prstGeom prst="rect">
            <a:avLst/>
          </a:prstGeom>
        </p:spPr>
      </p:pic>
      <p:sp>
        <p:nvSpPr>
          <p:cNvPr id="6" name="textruta 5"/>
          <p:cNvSpPr txBox="1"/>
          <p:nvPr/>
        </p:nvSpPr>
        <p:spPr>
          <a:xfrm>
            <a:off x="6688548" y="4450506"/>
            <a:ext cx="1873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HB J et al, 2018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45450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532800" y="1166956"/>
            <a:ext cx="6699273" cy="3430622"/>
          </a:xfrm>
        </p:spPr>
        <p:txBody>
          <a:bodyPr>
            <a:normAutofit fontScale="92500"/>
          </a:bodyPr>
          <a:lstStyle/>
          <a:p>
            <a:r>
              <a:rPr lang="sv-SE" dirty="0" smtClean="0"/>
              <a:t>Vilka uppfattningar av återhämtning finns det hos patienter som genomgått kirurgi i bukspottkörteln?</a:t>
            </a:r>
          </a:p>
          <a:p>
            <a:r>
              <a:rPr lang="sv-SE" dirty="0" smtClean="0"/>
              <a:t>Finns </a:t>
            </a:r>
            <a:r>
              <a:rPr lang="sv-SE" dirty="0"/>
              <a:t>det ett samband mellan upplevd återhämtning, självskattad livskvalitet och fysiologiska inflammationsmarkörer genom det kirurgiska vårdförloppet? </a:t>
            </a:r>
          </a:p>
          <a:p>
            <a:r>
              <a:rPr lang="sv-SE" dirty="0" smtClean="0"/>
              <a:t>Finns </a:t>
            </a:r>
            <a:r>
              <a:rPr lang="sv-SE" dirty="0"/>
              <a:t>en variation av dessa variabler under den postoperativa </a:t>
            </a:r>
            <a:r>
              <a:rPr lang="sv-SE" dirty="0" smtClean="0"/>
              <a:t>återhämtningsprocessens? </a:t>
            </a:r>
            <a:endParaRPr lang="sv-SE" dirty="0"/>
          </a:p>
          <a:p>
            <a:r>
              <a:rPr lang="sv-SE" dirty="0" smtClean="0"/>
              <a:t>Påverkar </a:t>
            </a:r>
            <a:r>
              <a:rPr lang="sv-SE" dirty="0"/>
              <a:t>införandet av ERP-styrd vård patientens hälsorelaterade livskvalitet? </a:t>
            </a:r>
          </a:p>
          <a:p>
            <a:r>
              <a:rPr lang="sv-SE" dirty="0" smtClean="0"/>
              <a:t>Vilken </a:t>
            </a:r>
            <a:r>
              <a:rPr lang="sv-SE" dirty="0"/>
              <a:t>ekonomisk nytta medför införandet av ERP i jämförelse </a:t>
            </a:r>
            <a:r>
              <a:rPr lang="sv-SE" dirty="0" smtClean="0"/>
              <a:t>med </a:t>
            </a:r>
            <a:r>
              <a:rPr lang="sv-SE" dirty="0"/>
              <a:t>traditionell vård? </a:t>
            </a:r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Vad handlar min forskning om?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05114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27463" y="1029499"/>
            <a:ext cx="8289074" cy="1756001"/>
          </a:xfrm>
        </p:spPr>
        <p:txBody>
          <a:bodyPr>
            <a:normAutofit/>
          </a:bodyPr>
          <a:lstStyle/>
          <a:p>
            <a:r>
              <a:rPr lang="sv-SE" dirty="0" smtClean="0"/>
              <a:t>Tack för visat </a:t>
            </a:r>
            <a:r>
              <a:rPr lang="sv-SE" dirty="0" smtClean="0"/>
              <a:t>intresse</a:t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thomas.k.andersson@vgregion.se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6823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 vit_blå">
  <a:themeElements>
    <a:clrScheme name="SU 2018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6298"/>
      </a:accent1>
      <a:accent2>
        <a:srgbClr val="9D2235"/>
      </a:accent2>
      <a:accent3>
        <a:srgbClr val="367B1E"/>
      </a:accent3>
      <a:accent4>
        <a:srgbClr val="F2A900"/>
      </a:accent4>
      <a:accent5>
        <a:srgbClr val="9EA2A2"/>
      </a:accent5>
      <a:accent6>
        <a:srgbClr val="71B2C9"/>
      </a:accent6>
      <a:hlink>
        <a:srgbClr val="006298"/>
      </a:hlink>
      <a:folHlink>
        <a:srgbClr val="9EA2A2"/>
      </a:folHlink>
    </a:clrScheme>
    <a:fontScheme name="SU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U PP Mall Blå 2018.potx" id="{79AD75E8-13C3-4337-8373-586DA1B21F4F}" vid="{57B26860-1FD2-439C-B6FC-B4706746DBC6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SU PP Mall Blå 2018</Template>
  <TotalTime>440</TotalTime>
  <Words>258</Words>
  <Application>Microsoft Office PowerPoint</Application>
  <PresentationFormat>Bildspel på skärmen (16:9)</PresentationFormat>
  <Paragraphs>41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0" baseType="lpstr">
      <vt:lpstr>Arial</vt:lpstr>
      <vt:lpstr>Calibri</vt:lpstr>
      <vt:lpstr>SU vit_blå</vt:lpstr>
      <vt:lpstr>Återhämtning, hälsorelaterad livskvalitet och kostnadseffektivitet vid ERP- styrd kirurgi i bukspottkörteln</vt:lpstr>
      <vt:lpstr>Enhanced recovery after surgery program (ERP)</vt:lpstr>
      <vt:lpstr>ERP i praktik</vt:lpstr>
      <vt:lpstr>Tanken med ERP</vt:lpstr>
      <vt:lpstr>Forskning kring ERP vid kirurgi i bukspottkörteln</vt:lpstr>
      <vt:lpstr>Vad handlar min forskning om?</vt:lpstr>
      <vt:lpstr>Tack för visat intresse  thomas.k.andersson@vgregion.se</vt:lpstr>
    </vt:vector>
  </TitlesOfParts>
  <Company>Västra Götalandsregionen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ERAS vid pankreaskirurgi avdelning136</dc:title>
  <dc:creator>Thomas Andersson</dc:creator>
  <cp:lastModifiedBy>Thomas Andersson</cp:lastModifiedBy>
  <cp:revision>34</cp:revision>
  <dcterms:created xsi:type="dcterms:W3CDTF">2019-10-15T06:33:16Z</dcterms:created>
  <dcterms:modified xsi:type="dcterms:W3CDTF">2019-11-25T11:37:46Z</dcterms:modified>
</cp:coreProperties>
</file>